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96" r:id="rId30"/>
    <p:sldId id="267" r:id="rId31"/>
    <p:sldId id="295" r:id="rId32"/>
    <p:sldId id="297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727"/>
    <a:srgbClr val="CC3300"/>
    <a:srgbClr val="FBD3AB"/>
    <a:srgbClr val="990000"/>
    <a:srgbClr val="FAC998"/>
    <a:srgbClr val="F5815D"/>
    <a:srgbClr val="FEFBC6"/>
    <a:srgbClr val="9F5FCF"/>
    <a:srgbClr val="FFFF71"/>
    <a:srgbClr val="F8FA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704" autoAdjust="0"/>
  </p:normalViewPr>
  <p:slideViewPr>
    <p:cSldViewPr>
      <p:cViewPr>
        <p:scale>
          <a:sx n="80" d="100"/>
          <a:sy n="80" d="100"/>
        </p:scale>
        <p:origin x="-136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B47C-9E66-45B3-B46A-4EA8AAEA9F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95AA7-1C93-4F3B-A38B-927AD15594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6DDE-A4B6-425F-83A2-C93376DAC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5CB6-A4C0-4EFD-BF8F-F3C4E17EB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298BF-B402-4BA9-8AEE-B239FE876B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5635-CA67-4CEF-89F7-4837F50B62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2332E-CD2B-4E9D-94D4-B243C8B25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3152B-DB50-42C4-ADB1-DEFE8663D7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9A567-AE57-4B97-9BDA-5685217333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6999F-B582-40A2-9CED-4833CF430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8FEC2-A2CE-43F4-AA8C-333CE782CF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BC6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4B57156-CAB5-4D02-9F57-33E7EBC58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7.xml"/><Relationship Id="rId18" Type="http://schemas.openxmlformats.org/officeDocument/2006/relationships/slide" Target="slide22.xml"/><Relationship Id="rId26" Type="http://schemas.openxmlformats.org/officeDocument/2006/relationships/slide" Target="slide27.xml"/><Relationship Id="rId3" Type="http://schemas.openxmlformats.org/officeDocument/2006/relationships/slide" Target="slide3.xml"/><Relationship Id="rId21" Type="http://schemas.openxmlformats.org/officeDocument/2006/relationships/slide" Target="slide19.xml"/><Relationship Id="rId7" Type="http://schemas.openxmlformats.org/officeDocument/2006/relationships/slide" Target="slide7.xml"/><Relationship Id="rId12" Type="http://schemas.openxmlformats.org/officeDocument/2006/relationships/slide" Target="slide9.xml"/><Relationship Id="rId17" Type="http://schemas.openxmlformats.org/officeDocument/2006/relationships/slide" Target="slide23.xml"/><Relationship Id="rId25" Type="http://schemas.openxmlformats.org/officeDocument/2006/relationships/slide" Target="slide28.xml"/><Relationship Id="rId2" Type="http://schemas.openxmlformats.org/officeDocument/2006/relationships/slide" Target="slide15.xml"/><Relationship Id="rId16" Type="http://schemas.openxmlformats.org/officeDocument/2006/relationships/slide" Target="slide13.xml"/><Relationship Id="rId20" Type="http://schemas.openxmlformats.org/officeDocument/2006/relationships/slide" Target="slide20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0.xml"/><Relationship Id="rId24" Type="http://schemas.openxmlformats.org/officeDocument/2006/relationships/slide" Target="slide3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9.xml"/><Relationship Id="rId28" Type="http://schemas.openxmlformats.org/officeDocument/2006/relationships/slide" Target="slide25.xml"/><Relationship Id="rId10" Type="http://schemas.openxmlformats.org/officeDocument/2006/relationships/slide" Target="slide11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2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755576" y="404664"/>
            <a:ext cx="7632848" cy="2088232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835696" y="3212976"/>
            <a:ext cx="1728192" cy="936104"/>
          </a:xfrm>
          <a:prstGeom prst="roundRect">
            <a:avLst/>
          </a:prstGeom>
          <a:solidFill>
            <a:srgbClr val="FBD3AB"/>
          </a:solidFill>
          <a:ln>
            <a:noFill/>
            <a:headEnd/>
            <a:tailEnd/>
          </a:ln>
          <a:effectLst>
            <a:outerShdw blurRad="50800" dist="38100" dir="5400000" algn="t" rotWithShape="0">
              <a:srgbClr val="99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4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AC99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Hra</a:t>
            </a:r>
          </a:p>
        </p:txBody>
      </p:sp>
      <p:sp>
        <p:nvSpPr>
          <p:cNvPr id="307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12976"/>
            <a:ext cx="1800225" cy="936625"/>
          </a:xfrm>
          <a:prstGeom prst="roundRect">
            <a:avLst/>
          </a:prstGeom>
          <a:solidFill>
            <a:srgbClr val="FBD3AB"/>
          </a:solidFill>
          <a:ln>
            <a:noFill/>
            <a:headEnd/>
            <a:tailEnd/>
          </a:ln>
          <a:effectLst>
            <a:outerShdw blurRad="50800" dist="38100" dir="5400000" algn="t" rotWithShape="0">
              <a:srgbClr val="99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36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AC99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Návod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27584" y="758314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C00000"/>
                </a:solidFill>
              </a:rPr>
              <a:t>AZ KVÍZ</a:t>
            </a:r>
          </a:p>
          <a:p>
            <a:pPr algn="ctr"/>
            <a:r>
              <a:rPr lang="cs-CZ" sz="4400" b="1" dirty="0" smtClean="0">
                <a:solidFill>
                  <a:srgbClr val="C00000"/>
                </a:solidFill>
              </a:rPr>
              <a:t>NÁZVY A ZNAČKY PRVKŮ</a:t>
            </a:r>
            <a:endParaRPr lang="cs-CZ" sz="4400" b="1" dirty="0">
              <a:solidFill>
                <a:srgbClr val="C00000"/>
              </a:solidFill>
            </a:endParaRPr>
          </a:p>
        </p:txBody>
      </p:sp>
      <p:pic>
        <p:nvPicPr>
          <p:cNvPr id="10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5157192"/>
            <a:ext cx="4392488" cy="1060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8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55576" y="5445224"/>
            <a:ext cx="1871688" cy="7137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95936" y="5445224"/>
            <a:ext cx="14109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olovo</a:t>
            </a:r>
            <a:endParaRPr lang="cs-CZ" sz="4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763688" y="1412776"/>
            <a:ext cx="59766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Pb</a:t>
            </a:r>
            <a:endParaRPr kumimoji="0" lang="cs-CZ" sz="16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9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5373216"/>
            <a:ext cx="2016596" cy="7428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851920" y="5373216"/>
            <a:ext cx="14109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vodík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340768"/>
            <a:ext cx="806489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H</a:t>
            </a:r>
            <a:endParaRPr lang="cs-CZ" sz="16600" b="1" dirty="0" smtClean="0">
              <a:latin typeface="+mj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10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5301208"/>
            <a:ext cx="1944216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07904" y="5301208"/>
            <a:ext cx="20393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mangan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576" y="1340768"/>
            <a:ext cx="81369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err="1" smtClean="0">
                <a:latin typeface="+mj-lt"/>
              </a:rPr>
              <a:t>Mn</a:t>
            </a:r>
            <a:endParaRPr lang="cs-CZ" sz="16600" b="1" dirty="0" smtClean="0">
              <a:latin typeface="+mj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11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11560" y="5373216"/>
            <a:ext cx="1800126" cy="6618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067944" y="5373216"/>
            <a:ext cx="8691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jod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1268760"/>
            <a:ext cx="84969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I</a:t>
            </a:r>
            <a:endParaRPr lang="cs-CZ" sz="16600" b="1" dirty="0" smtClean="0">
              <a:latin typeface="+mj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12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5373216"/>
            <a:ext cx="1800126" cy="6692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23928" y="5373216"/>
            <a:ext cx="12682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zlato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340768"/>
            <a:ext cx="820891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Au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13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11188" y="5378450"/>
            <a:ext cx="1872580" cy="6428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779912" y="5373216"/>
            <a:ext cx="15824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hořčík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196752"/>
            <a:ext cx="87129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Mg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14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4212" y="5278438"/>
            <a:ext cx="1943572" cy="670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211960" y="5229200"/>
            <a:ext cx="10801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cín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3632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err="1" smtClean="0">
                <a:latin typeface="+mj-lt"/>
              </a:rPr>
              <a:t>Sn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15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5373216"/>
            <a:ext cx="1821334" cy="6946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79912" y="5373216"/>
            <a:ext cx="14686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arsen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268760"/>
            <a:ext cx="82809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As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16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5229200"/>
            <a:ext cx="1846164" cy="69408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23928" y="5229200"/>
            <a:ext cx="1224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nikl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196752"/>
            <a:ext cx="87129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Ni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17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83568" y="5301208"/>
            <a:ext cx="1800126" cy="72017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139952" y="5301208"/>
            <a:ext cx="9268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bor</a:t>
            </a:r>
            <a:endParaRPr lang="cs-CZ" sz="4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552" y="1196752"/>
            <a:ext cx="820891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B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155" name="AutoShape 83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211" name="AutoShape 139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dirty="0"/>
              <a:t>13</a:t>
            </a:r>
          </a:p>
        </p:txBody>
      </p:sp>
      <p:sp>
        <p:nvSpPr>
          <p:cNvPr id="307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07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07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07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08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08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08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08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08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08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08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08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089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090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091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092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093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094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095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096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097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011863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098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099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00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01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02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03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147" name="AutoShape 75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148" name="AutoShape 76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149" name="AutoShape 77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152" name="AutoShape 80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153" name="AutoShape 81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154" name="AutoShape 82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156" name="AutoShape 84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157" name="AutoShape 85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158" name="AutoShape 86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159" name="AutoShape 87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160" name="AutoShape 88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161" name="AutoShape 89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162" name="AutoShape 90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163" name="AutoShape 91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164" name="AutoShape 92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65" name="AutoShape 93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66" name="AutoShape 94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67" name="AutoShape 95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68" name="AutoShape 96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69" name="AutoShape 97"/>
          <p:cNvSpPr>
            <a:spLocks noChangeArrowheads="1"/>
          </p:cNvSpPr>
          <p:nvPr/>
        </p:nvSpPr>
        <p:spPr bwMode="auto">
          <a:xfrm rot="5400000">
            <a:off x="60134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170" name="AutoShape 98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171" name="AutoShape 99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172" name="AutoShape 100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173" name="AutoShape 101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174" name="AutoShape 102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176" name="AutoShape 104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177" name="AutoShape 105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180" name="AutoShape 108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181" name="AutoShape 109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184" name="AutoShape 112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185" name="AutoShape 113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188" name="AutoShape 116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189" name="AutoShape 117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190" name="AutoShape 118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191" name="AutoShape 119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192" name="AutoShape 120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93" name="AutoShape 121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94" name="AutoShape 122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95" name="AutoShape 123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96" name="AutoShape 124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97" name="AutoShape 125"/>
          <p:cNvSpPr>
            <a:spLocks noChangeArrowheads="1"/>
          </p:cNvSpPr>
          <p:nvPr/>
        </p:nvSpPr>
        <p:spPr bwMode="auto">
          <a:xfrm rot="5400000">
            <a:off x="6011863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198" name="AutoShape 126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199" name="AutoShape 127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200" name="AutoShape 128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201" name="AutoShape 129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203" name="AutoShape 131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204" name="AutoShape 132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207" name="AutoShape 135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208" name="AutoShape 136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209" name="AutoShape 137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210" name="AutoShape 138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212" name="AutoShape 140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213" name="AutoShape 141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214" name="AutoShape 142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215" name="AutoShape 143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216" name="AutoShape 144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217" name="AutoShape 145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218" name="AutoShape 146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219" name="AutoShape 147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220" name="AutoShape 148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221" name="AutoShape 149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222" name="AutoShape 150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223" name="AutoShape 151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224" name="AutoShape 152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225" name="AutoShape 153"/>
          <p:cNvSpPr>
            <a:spLocks noChangeArrowheads="1"/>
          </p:cNvSpPr>
          <p:nvPr/>
        </p:nvSpPr>
        <p:spPr bwMode="auto">
          <a:xfrm rot="5400000">
            <a:off x="60134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226" name="AutoShape 154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 nodeType="clickPar">
                      <p:stCondLst>
                        <p:cond delay="0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5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 nodeType="clickPar">
                      <p:stCondLst>
                        <p:cond delay="0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 nodeType="clickPar">
                      <p:stCondLst>
                        <p:cond delay="0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 nodeType="clickPar">
                      <p:stCondLst>
                        <p:cond delay="0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 nodeType="clickPar">
                      <p:stCondLst>
                        <p:cond delay="0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3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8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 nodeType="clickPar">
                      <p:stCondLst>
                        <p:cond delay="0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 nodeType="clickPar">
                      <p:stCondLst>
                        <p:cond delay="0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 nodeType="clickPar">
                      <p:stCondLst>
                        <p:cond delay="0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7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 nodeType="clickPar">
                      <p:stCondLst>
                        <p:cond delay="0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 nodeType="clickPar">
                      <p:stCondLst>
                        <p:cond delay="0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 nodeType="clickPar">
                      <p:stCondLst>
                        <p:cond delay="0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 nodeType="clickPar">
                      <p:stCondLst>
                        <p:cond delay="0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3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 nodeType="clickPar">
                      <p:stCondLst>
                        <p:cond delay="0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3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 nodeType="clickPar">
                      <p:stCondLst>
                        <p:cond delay="0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3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 nodeType="clickPar">
                      <p:stCondLst>
                        <p:cond delay="0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 nodeType="clickPar">
                      <p:stCondLst>
                        <p:cond delay="0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 nodeType="clickPar">
                      <p:stCondLst>
                        <p:cond delay="0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3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 nodeType="clickPar">
                      <p:stCondLst>
                        <p:cond delay="0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3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 nodeType="clickPar">
                      <p:stCondLst>
                        <p:cond delay="0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 nodeType="clickPar">
                      <p:stCondLst>
                        <p:cond delay="0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 nodeType="clickPar">
                      <p:stCondLst>
                        <p:cond delay="0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3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 nodeType="clickPar">
                      <p:stCondLst>
                        <p:cond delay="0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 nodeType="clickPar">
                      <p:stCondLst>
                        <p:cond delay="0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 nodeType="clickPar">
                      <p:stCondLst>
                        <p:cond delay="0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 nodeType="clickPar">
                      <p:stCondLst>
                        <p:cond delay="0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7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 nodeType="clickPar">
                      <p:stCondLst>
                        <p:cond delay="0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8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3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 nodeType="clickPar">
                      <p:stCondLst>
                        <p:cond delay="0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9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 nodeType="clickPar">
                      <p:stCondLst>
                        <p:cond delay="0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0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 nodeType="clickPar">
                      <p:stCondLst>
                        <p:cond delay="0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1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 nodeType="clickPar">
                      <p:stCondLst>
                        <p:cond delay="0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2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 nodeType="clickPar">
                      <p:stCondLst>
                        <p:cond delay="0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 nodeType="clickPar">
                      <p:stCondLst>
                        <p:cond delay="0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 nodeType="clickPar">
                      <p:stCondLst>
                        <p:cond delay="0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5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3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 nodeType="clickPar">
                      <p:stCondLst>
                        <p:cond delay="0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6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 nodeType="clickPar">
                      <p:stCondLst>
                        <p:cond delay="0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7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3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 nodeType="clickPar">
                      <p:stCondLst>
                        <p:cond delay="0"/>
                      </p:stCondLst>
                      <p:childTnLst>
                        <p:par>
                          <p:cTn id="4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8"/>
                  </p:tgtEl>
                </p:cond>
              </p:nextCondLst>
            </p:seq>
          </p:childTnLst>
        </p:cTn>
      </p:par>
    </p:tnLst>
    <p:bldLst>
      <p:bldP spid="3155" grpId="0" animBg="1"/>
      <p:bldP spid="3183" grpId="0" animBg="1"/>
      <p:bldP spid="3211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48" grpId="0" animBg="1"/>
      <p:bldP spid="3149" grpId="0" animBg="1"/>
      <p:bldP spid="3150" grpId="0" animBg="1"/>
      <p:bldP spid="3151" grpId="0" animBg="1"/>
      <p:bldP spid="3152" grpId="0" animBg="1"/>
      <p:bldP spid="3153" grpId="0" animBg="1"/>
      <p:bldP spid="3154" grpId="0" animBg="1"/>
      <p:bldP spid="3156" grpId="0" animBg="1"/>
      <p:bldP spid="3157" grpId="0" animBg="1"/>
      <p:bldP spid="3158" grpId="0" animBg="1"/>
      <p:bldP spid="3159" grpId="0" animBg="1"/>
      <p:bldP spid="3160" grpId="0" animBg="1"/>
      <p:bldP spid="3161" grpId="0" animBg="1"/>
      <p:bldP spid="3162" grpId="0" animBg="1"/>
      <p:bldP spid="3163" grpId="0" animBg="1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0" grpId="0" animBg="1"/>
      <p:bldP spid="3171" grpId="0" animBg="1"/>
      <p:bldP spid="3172" grpId="0" animBg="1"/>
      <p:bldP spid="3173" grpId="0" animBg="1"/>
      <p:bldP spid="3174" grpId="0" animBg="1"/>
      <p:bldP spid="3175" grpId="0" animBg="1"/>
      <p:bldP spid="3176" grpId="0" animBg="1"/>
      <p:bldP spid="3177" grpId="0" animBg="1"/>
      <p:bldP spid="3178" grpId="0" animBg="1"/>
      <p:bldP spid="3179" grpId="0" animBg="1"/>
      <p:bldP spid="3180" grpId="0" animBg="1"/>
      <p:bldP spid="3181" grpId="0" animBg="1"/>
      <p:bldP spid="3182" grpId="0" animBg="1"/>
      <p:bldP spid="3184" grpId="0" animBg="1"/>
      <p:bldP spid="3185" grpId="0" animBg="1"/>
      <p:bldP spid="3186" grpId="0" animBg="1"/>
      <p:bldP spid="3187" grpId="0" animBg="1"/>
      <p:bldP spid="3188" grpId="0" animBg="1"/>
      <p:bldP spid="3189" grpId="0" animBg="1"/>
      <p:bldP spid="3190" grpId="0" animBg="1"/>
      <p:bldP spid="3191" grpId="0" animBg="1"/>
      <p:bldP spid="3192" grpId="0" animBg="1"/>
      <p:bldP spid="3193" grpId="0" animBg="1"/>
      <p:bldP spid="3194" grpId="0" animBg="1"/>
      <p:bldP spid="3195" grpId="0" animBg="1"/>
      <p:bldP spid="3196" grpId="0" animBg="1"/>
      <p:bldP spid="3197" grpId="0" animBg="1"/>
      <p:bldP spid="3198" grpId="0" animBg="1"/>
      <p:bldP spid="3199" grpId="0" animBg="1"/>
      <p:bldP spid="3200" grpId="0" animBg="1"/>
      <p:bldP spid="3201" grpId="0" animBg="1"/>
      <p:bldP spid="3202" grpId="0" animBg="1"/>
      <p:bldP spid="3203" grpId="0" animBg="1"/>
      <p:bldP spid="3204" grpId="0" animBg="1"/>
      <p:bldP spid="3205" grpId="0" animBg="1"/>
      <p:bldP spid="3206" grpId="0" animBg="1"/>
      <p:bldP spid="3207" grpId="0" animBg="1"/>
      <p:bldP spid="3208" grpId="0" animBg="1"/>
      <p:bldP spid="3209" grpId="0" animBg="1"/>
      <p:bldP spid="3210" grpId="0" animBg="1"/>
      <p:bldP spid="3212" grpId="0" animBg="1"/>
      <p:bldP spid="3213" grpId="0" animBg="1"/>
      <p:bldP spid="3214" grpId="0" animBg="1"/>
      <p:bldP spid="3215" grpId="0" animBg="1"/>
      <p:bldP spid="3216" grpId="0" animBg="1"/>
      <p:bldP spid="3217" grpId="0" animBg="1"/>
      <p:bldP spid="3218" grpId="0" animBg="1"/>
      <p:bldP spid="3219" grpId="0" animBg="1"/>
      <p:bldP spid="3220" grpId="0" animBg="1"/>
      <p:bldP spid="3221" grpId="0" animBg="1"/>
      <p:bldP spid="3222" grpId="0" animBg="1"/>
      <p:bldP spid="3223" grpId="0" animBg="1"/>
      <p:bldP spid="3224" grpId="0" animBg="1"/>
      <p:bldP spid="3225" grpId="0" animBg="1"/>
      <p:bldP spid="32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18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5301208"/>
            <a:ext cx="1943572" cy="65700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4067944" y="5301208"/>
            <a:ext cx="12961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rtuť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124744"/>
            <a:ext cx="83529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err="1" smtClean="0">
                <a:latin typeface="+mj-lt"/>
              </a:rPr>
              <a:t>Hg</a:t>
            </a:r>
            <a:endParaRPr lang="cs-CZ" sz="16600" b="1" dirty="0" smtClean="0">
              <a:latin typeface="+mj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19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5373216"/>
            <a:ext cx="1872134" cy="670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3923928" y="5373216"/>
            <a:ext cx="1354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brom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268760"/>
            <a:ext cx="83529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Br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20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11560" y="5445224"/>
            <a:ext cx="1994371" cy="70983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07904" y="5445224"/>
            <a:ext cx="17251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křemík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1268760"/>
            <a:ext cx="8363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Si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5301208"/>
            <a:ext cx="2015579" cy="71948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07904" y="5301208"/>
            <a:ext cx="16674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železo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340768"/>
            <a:ext cx="828092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err="1" smtClean="0">
                <a:latin typeface="+mj-lt"/>
              </a:rPr>
              <a:t>Fe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5301208"/>
            <a:ext cx="2064221" cy="7379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07904" y="5301208"/>
            <a:ext cx="33454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stříbro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268760"/>
            <a:ext cx="820891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err="1" smtClean="0">
                <a:latin typeface="+mj-lt"/>
              </a:rPr>
              <a:t>Ag</a:t>
            </a:r>
            <a:endParaRPr lang="cs-CZ" sz="16600" b="1" dirty="0" smtClean="0">
              <a:latin typeface="+mj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5301208"/>
            <a:ext cx="1944712" cy="7200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23929" y="5301208"/>
            <a:ext cx="1872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zinek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412776"/>
            <a:ext cx="889248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err="1" smtClean="0">
                <a:latin typeface="+mj-lt"/>
              </a:rPr>
              <a:t>Zn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5229200"/>
            <a:ext cx="1872134" cy="7199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851920" y="5229200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chlor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340768"/>
            <a:ext cx="83529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Cl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25</a:t>
            </a:r>
          </a:p>
        </p:txBody>
      </p:sp>
      <p:sp>
        <p:nvSpPr>
          <p:cNvPr id="297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5445224"/>
            <a:ext cx="2089745" cy="7220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23928" y="5445224"/>
            <a:ext cx="14686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fosfor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340768"/>
            <a:ext cx="813690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P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26</a:t>
            </a:r>
          </a:p>
        </p:txBody>
      </p:sp>
      <p:sp>
        <p:nvSpPr>
          <p:cNvPr id="30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5301208"/>
            <a:ext cx="1944142" cy="7412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851920" y="5301208"/>
            <a:ext cx="1872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chrom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340768"/>
            <a:ext cx="83529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err="1" smtClean="0">
                <a:latin typeface="+mj-lt"/>
              </a:rPr>
              <a:t>Cr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2</a:t>
            </a:r>
            <a:r>
              <a:rPr lang="en-US" sz="4400">
                <a:solidFill>
                  <a:schemeClr val="tx2"/>
                </a:solidFill>
              </a:rPr>
              <a:t>7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317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5229200"/>
            <a:ext cx="2016720" cy="7205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07904" y="5229200"/>
            <a:ext cx="36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draslík</a:t>
            </a:r>
            <a:endParaRPr lang="cs-CZ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1412776"/>
            <a:ext cx="87129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K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19256" cy="230425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6600" b="1" dirty="0" smtClean="0">
                <a:latin typeface="+mj-lt"/>
              </a:rPr>
              <a:t>C</a:t>
            </a:r>
            <a:endParaRPr lang="cs-CZ" sz="16600" b="1" dirty="0" smtClean="0">
              <a:latin typeface="+mj-lt"/>
            </a:endParaRPr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5229200"/>
            <a:ext cx="1944216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95936" y="5229200"/>
            <a:ext cx="33843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uhlík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28</a:t>
            </a:r>
          </a:p>
        </p:txBody>
      </p:sp>
      <p:sp>
        <p:nvSpPr>
          <p:cNvPr id="327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5301208"/>
            <a:ext cx="2015579" cy="644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07904" y="5229200"/>
            <a:ext cx="19442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vápník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268760"/>
            <a:ext cx="828092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600" b="1" dirty="0" smtClean="0">
                <a:latin typeface="+mj-lt"/>
              </a:rPr>
              <a:t>Ca</a:t>
            </a:r>
            <a:endParaRPr lang="cs-CZ" sz="16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Návod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smtClean="0"/>
              <a:t>	Hra je určená pro dvě družstva. Cílem hry je spojit svými políčky všechny 3 strany trojúhelníku. K otázce se dostanete kliknutím na políčko do oblasti mimo číslo. Poté se vám zobrazí otázka a po kliknutí na tlačítko „odpověď“ i odpověď. Tlačítkem vpravo dole se vrátíte zpět k základnímu trojúhelníku. Políčko se automaticky zbarví do šediva. Pokud družstvo odpoví špatně, necháváme políčko šedivé, pokud správně, změníme barvu políčka kliknutím na políčko (1x </a:t>
            </a:r>
            <a:r>
              <a:rPr lang="cs-CZ" sz="2400" smtClean="0">
                <a:cs typeface="Arial" pitchFamily="34" charset="0"/>
              </a:rPr>
              <a:t>− </a:t>
            </a:r>
            <a:r>
              <a:rPr lang="cs-CZ" sz="2400" smtClean="0"/>
              <a:t>červené družstvo, 2x </a:t>
            </a:r>
            <a:r>
              <a:rPr lang="cs-CZ" sz="2400" smtClean="0">
                <a:cs typeface="Arial" pitchFamily="34" charset="0"/>
              </a:rPr>
              <a:t>− </a:t>
            </a:r>
            <a:r>
              <a:rPr lang="cs-CZ" sz="2400" smtClean="0"/>
              <a:t>modré družstvo). Družstvo si může vybrat i šedivé políčko. V tom případě vyučující zadává náhradní otázku.</a:t>
            </a:r>
          </a:p>
        </p:txBody>
      </p:sp>
      <p:sp>
        <p:nvSpPr>
          <p:cNvPr id="33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900112" cy="69215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5589240"/>
            <a:ext cx="7776864" cy="461665"/>
          </a:xfrm>
          <a:prstGeom prst="rect">
            <a:avLst/>
          </a:prstGeom>
          <a:solidFill>
            <a:srgbClr val="F15727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Výukový materiál byl vytvořen na základě  vzoru </a:t>
            </a:r>
            <a:r>
              <a:rPr lang="cs-CZ" sz="1200" dirty="0" smtClean="0">
                <a:solidFill>
                  <a:srgbClr val="000000"/>
                </a:solidFill>
                <a:latin typeface="Arial - 18"/>
              </a:rPr>
              <a:t>VY_32_INOVACE_11_AZ kvíz Vznik a vývoj života na Zemi.</a:t>
            </a:r>
          </a:p>
          <a:p>
            <a:pPr algn="ctr"/>
            <a:r>
              <a:rPr lang="cs-CZ" sz="1200" dirty="0" smtClean="0">
                <a:solidFill>
                  <a:srgbClr val="000000"/>
                </a:solidFill>
                <a:latin typeface="Arial - 18"/>
              </a:rPr>
              <a:t>Autor původního zdroje: Mgr. Jana Hřebecká – ZŠ Jevíčko</a:t>
            </a:r>
            <a:endParaRPr lang="cs-CZ" sz="1400" dirty="0" smtClean="0">
              <a:solidFill>
                <a:srgbClr val="000000"/>
              </a:solidFill>
              <a:latin typeface="Arial - 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219256" cy="17567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16600" b="1" dirty="0" err="1" smtClean="0">
                <a:latin typeface="+mj-lt"/>
              </a:rPr>
              <a:t>Al</a:t>
            </a:r>
            <a:endParaRPr lang="cs-CZ" sz="16600" b="1" dirty="0" smtClean="0">
              <a:latin typeface="+mj-lt"/>
            </a:endParaRP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5229200"/>
            <a:ext cx="1800200" cy="7920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995936" y="5301208"/>
            <a:ext cx="2160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hliník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628800"/>
            <a:ext cx="6408712" cy="24482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16600" b="1" dirty="0" smtClean="0">
                <a:latin typeface="+mj-lt"/>
              </a:rPr>
              <a:t>O</a:t>
            </a:r>
            <a:endParaRPr lang="cs-CZ" sz="16600" b="1" dirty="0" smtClean="0">
              <a:latin typeface="+mj-lt"/>
            </a:endParaRP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5373216"/>
            <a:ext cx="1915691" cy="7366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95936" y="5373216"/>
            <a:ext cx="14670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kyslík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712968" cy="252028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16600" b="1" dirty="0" err="1" smtClean="0">
                <a:latin typeface="+mj-lt"/>
              </a:rPr>
              <a:t>Cu</a:t>
            </a:r>
            <a:endParaRPr lang="cs-CZ" sz="16600" b="1" dirty="0" smtClean="0">
              <a:latin typeface="+mj-lt"/>
            </a:endParaRP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805488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5301208"/>
            <a:ext cx="2016224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95936" y="5301208"/>
            <a:ext cx="12137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měď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484784"/>
            <a:ext cx="6552728" cy="28803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16600" b="1" dirty="0" smtClean="0">
                <a:latin typeface="+mj-lt"/>
              </a:rPr>
              <a:t>N</a:t>
            </a:r>
            <a:endParaRPr lang="cs-CZ" sz="16600" b="1" dirty="0" smtClean="0">
              <a:latin typeface="+mj-lt"/>
            </a:endParaRPr>
          </a:p>
          <a:p>
            <a:pPr algn="ctr" eaLnBrk="1" hangingPunct="1">
              <a:buNone/>
            </a:pPr>
            <a:endParaRPr lang="cs-CZ" sz="16600" b="1" dirty="0" smtClean="0">
              <a:latin typeface="+mj-lt"/>
            </a:endParaRPr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4212" y="5267325"/>
            <a:ext cx="1943572" cy="7539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79912" y="5301208"/>
            <a:ext cx="15841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dusík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208912" cy="23762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16600" b="1" dirty="0" smtClean="0">
                <a:latin typeface="+mj-lt"/>
              </a:rPr>
              <a:t>Na</a:t>
            </a:r>
            <a:endParaRPr lang="cs-CZ" sz="16600" b="1" dirty="0" smtClean="0">
              <a:latin typeface="+mj-lt"/>
            </a:endParaRPr>
          </a:p>
          <a:p>
            <a:pPr algn="ctr" eaLnBrk="1" hangingPunct="1">
              <a:buNone/>
            </a:pPr>
            <a:endParaRPr lang="cs-CZ" sz="16600" b="1" dirty="0" smtClean="0">
              <a:latin typeface="+mj-lt"/>
            </a:endParaRP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5301208"/>
            <a:ext cx="2057425" cy="76710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23928" y="5301208"/>
            <a:ext cx="17281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sodík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7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5301208"/>
            <a:ext cx="1848768" cy="7920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067944" y="5301208"/>
            <a:ext cx="1440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síra</a:t>
            </a:r>
            <a:endParaRPr lang="cs-CZ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1412776"/>
            <a:ext cx="77048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261</Words>
  <Application>Microsoft Office PowerPoint</Application>
  <PresentationFormat>Předvádění na obrazovce (4:3)</PresentationFormat>
  <Paragraphs>232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Výchozí návrh</vt:lpstr>
      <vt:lpstr>Snímek 1</vt:lpstr>
      <vt:lpstr>Snímek 2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Snímek 29</vt:lpstr>
      <vt:lpstr>28</vt:lpstr>
      <vt:lpstr>Návod</vt:lpstr>
      <vt:lpstr>Snímek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Kvíz - savci</dc:title>
  <dc:creator>Pavel Žižka</dc:creator>
  <dc:description>Autorem materiálu a všech jeho částí, není-li uvedeno jinak, je Pavel Žižka. Dostupné z Metodického portálu www.rvp.cz, ISSN: 1802-4785, financovaného z ESF a státního rozpočtu ČR. Provozováno Výzkumným ústavem pedagogickým v Praze.</dc:description>
  <cp:lastModifiedBy>marsik</cp:lastModifiedBy>
  <cp:revision>302</cp:revision>
  <dcterms:created xsi:type="dcterms:W3CDTF">2010-08-29T18:44:46Z</dcterms:created>
  <dcterms:modified xsi:type="dcterms:W3CDTF">2012-11-23T22:35:36Z</dcterms:modified>
</cp:coreProperties>
</file>